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7"/>
  </p:notesMasterIdLst>
  <p:handoutMasterIdLst>
    <p:handoutMasterId r:id="rId38"/>
  </p:handoutMasterIdLst>
  <p:sldIdLst>
    <p:sldId id="256" r:id="rId10"/>
    <p:sldId id="257" r:id="rId11"/>
    <p:sldId id="268" r:id="rId12"/>
    <p:sldId id="262" r:id="rId13"/>
    <p:sldId id="263" r:id="rId14"/>
    <p:sldId id="265" r:id="rId15"/>
    <p:sldId id="266" r:id="rId16"/>
    <p:sldId id="288" r:id="rId17"/>
    <p:sldId id="269" r:id="rId18"/>
    <p:sldId id="271" r:id="rId19"/>
    <p:sldId id="273" r:id="rId20"/>
    <p:sldId id="289" r:id="rId21"/>
    <p:sldId id="290" r:id="rId22"/>
    <p:sldId id="292" r:id="rId23"/>
    <p:sldId id="291"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0" autoAdjust="0"/>
    <p:restoredTop sz="99728" autoAdjust="0"/>
  </p:normalViewPr>
  <p:slideViewPr>
    <p:cSldViewPr snapToGrid="0">
      <p:cViewPr varScale="1">
        <p:scale>
          <a:sx n="46" d="100"/>
          <a:sy n="46" d="100"/>
        </p:scale>
        <p:origin x="929" y="41"/>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4/24/2020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4/24/2020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s3.amazonaws.com/amazon-reviews-pds/tsv/index.txt"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10.xml"/><Relationship Id="rId5" Type="http://schemas.openxmlformats.org/officeDocument/2006/relationships/slide" Target="slide15.xml"/><Relationship Id="rId4" Type="http://schemas.openxmlformats.org/officeDocument/2006/relationships/slide" Target="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slide" Target="slide16.xml"/><Relationship Id="rId1" Type="http://schemas.openxmlformats.org/officeDocument/2006/relationships/slideLayout" Target="../slideLayouts/slideLayout10.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slide" Target="slide23.xml"/></Relationships>
</file>

<file path=ppt/slides/_rels/slide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3825" y="2433071"/>
            <a:ext cx="6535767" cy="1374053"/>
          </a:xfrm>
        </p:spPr>
        <p:txBody>
          <a:bodyPr/>
          <a:lstStyle/>
          <a:p>
            <a:r>
              <a:rPr lang="en-US" sz="3600" dirty="0"/>
              <a:t>Customer Review Analysis</a:t>
            </a:r>
          </a:p>
        </p:txBody>
      </p:sp>
      <p:sp>
        <p:nvSpPr>
          <p:cNvPr id="4" name="Text Placeholder 3"/>
          <p:cNvSpPr>
            <a:spLocks noGrp="1"/>
          </p:cNvSpPr>
          <p:nvPr>
            <p:ph type="body" sz="quarter" idx="14"/>
          </p:nvPr>
        </p:nvSpPr>
        <p:spPr>
          <a:xfrm>
            <a:off x="123825" y="4467251"/>
            <a:ext cx="3845138" cy="1542485"/>
          </a:xfrm>
        </p:spPr>
        <p:txBody>
          <a:bodyPr/>
          <a:lstStyle/>
          <a:p>
            <a:r>
              <a:rPr lang="en-US" sz="1600" b="1" dirty="0"/>
              <a:t>BY</a:t>
            </a:r>
          </a:p>
          <a:p>
            <a:r>
              <a:rPr lang="en-US" sz="1600" b="1" dirty="0"/>
              <a:t>HARSH SHAH – CWID 10444829</a:t>
            </a:r>
          </a:p>
          <a:p>
            <a:endParaRPr lang="en-US" sz="1600" dirty="0"/>
          </a:p>
          <a:p>
            <a:r>
              <a:rPr lang="en-US" sz="1600" b="1" dirty="0"/>
              <a:t>GUIDED BY</a:t>
            </a:r>
          </a:p>
          <a:p>
            <a:r>
              <a:rPr lang="en-US" sz="1600" b="1" dirty="0"/>
              <a:t>PROF. CARLO LIPIZZI</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133FFF-5931-41B4-A59D-21F3EA25D13C}"/>
              </a:ext>
            </a:extLst>
          </p:cNvPr>
          <p:cNvSpPr>
            <a:spLocks noGrp="1"/>
          </p:cNvSpPr>
          <p:nvPr>
            <p:ph type="sldNum" sz="quarter" idx="15"/>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C7ED74EE-68D1-4A9F-B2D5-7EED83D4CCD0}"/>
              </a:ext>
            </a:extLst>
          </p:cNvPr>
          <p:cNvSpPr>
            <a:spLocks noGrp="1"/>
          </p:cNvSpPr>
          <p:nvPr>
            <p:ph type="body" sz="quarter" idx="12"/>
          </p:nvPr>
        </p:nvSpPr>
        <p:spPr>
          <a:xfrm>
            <a:off x="227012" y="1348740"/>
            <a:ext cx="8691561" cy="4745153"/>
          </a:xfrm>
        </p:spPr>
        <p:txBody>
          <a:bodyPr/>
          <a:lstStyle/>
          <a:p>
            <a:r>
              <a:rPr lang="en-US" sz="2000" dirty="0"/>
              <a:t>The results show that both Nike and Skechers are great in quality looks and price, as well as comfort</a:t>
            </a:r>
          </a:p>
          <a:p>
            <a:r>
              <a:rPr lang="en-US" sz="2000" dirty="0"/>
              <a:t>Nike is more likely bought for running purpose whereas Skechers can be bought for daily wear </a:t>
            </a:r>
          </a:p>
          <a:p>
            <a:r>
              <a:rPr lang="en-US" sz="2000" dirty="0"/>
              <a:t>For comparison of analysis we are going to use </a:t>
            </a:r>
            <a:r>
              <a:rPr lang="en-US" sz="2000" dirty="0" err="1"/>
              <a:t>Knime</a:t>
            </a:r>
            <a:r>
              <a:rPr lang="en-US" sz="2000" dirty="0"/>
              <a:t> to analyze data from both Nike and  Skechers</a:t>
            </a:r>
          </a:p>
          <a:p>
            <a:r>
              <a:rPr lang="en-US" sz="2000" dirty="0"/>
              <a:t> The results are similar to the analysis made with Gephi as shown in </a:t>
            </a:r>
            <a:r>
              <a:rPr lang="en-US" sz="2000" b="1" dirty="0">
                <a:hlinkClick r:id="rId2" action="ppaction://hlinksldjump"/>
              </a:rPr>
              <a:t>image 2.5</a:t>
            </a:r>
            <a:r>
              <a:rPr lang="en-US" sz="2000" dirty="0">
                <a:hlinkClick r:id="rId2" action="ppaction://hlinksldjump"/>
              </a:rPr>
              <a:t> </a:t>
            </a:r>
            <a:r>
              <a:rPr lang="en-US" sz="2000" dirty="0"/>
              <a:t>for Nike and </a:t>
            </a:r>
            <a:r>
              <a:rPr lang="en-US" sz="2000" b="1" dirty="0">
                <a:hlinkClick r:id="rId3" action="ppaction://hlinksldjump"/>
              </a:rPr>
              <a:t>image 2.6</a:t>
            </a:r>
            <a:r>
              <a:rPr lang="en-US" sz="2000" dirty="0">
                <a:hlinkClick r:id="rId3" action="ppaction://hlinksldjump"/>
              </a:rPr>
              <a:t> </a:t>
            </a:r>
            <a:r>
              <a:rPr lang="en-US" sz="2000" dirty="0"/>
              <a:t>for Skechers</a:t>
            </a:r>
          </a:p>
          <a:p>
            <a:endParaRPr lang="en-US" sz="2000" dirty="0"/>
          </a:p>
        </p:txBody>
      </p:sp>
      <p:sp>
        <p:nvSpPr>
          <p:cNvPr id="4" name="Title 3">
            <a:extLst>
              <a:ext uri="{FF2B5EF4-FFF2-40B4-BE49-F238E27FC236}">
                <a16:creationId xmlns:a16="http://schemas.microsoft.com/office/drawing/2014/main" id="{33E03359-68BE-491C-AF65-6BA647752983}"/>
              </a:ext>
            </a:extLst>
          </p:cNvPr>
          <p:cNvSpPr>
            <a:spLocks noGrp="1"/>
          </p:cNvSpPr>
          <p:nvPr>
            <p:ph type="title"/>
          </p:nvPr>
        </p:nvSpPr>
        <p:spPr/>
        <p:txBody>
          <a:bodyPr/>
          <a:lstStyle/>
          <a:p>
            <a:r>
              <a:rPr lang="en-US" dirty="0"/>
              <a:t>EVALUATION</a:t>
            </a:r>
          </a:p>
        </p:txBody>
      </p:sp>
    </p:spTree>
    <p:extLst>
      <p:ext uri="{BB962C8B-B14F-4D97-AF65-F5344CB8AC3E}">
        <p14:creationId xmlns:p14="http://schemas.microsoft.com/office/powerpoint/2010/main" val="79818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39DC15-F7C6-4503-947F-ACF392F1DC93}"/>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04476FDC-EAE2-48D8-A708-D1430887CFBA}"/>
              </a:ext>
            </a:extLst>
          </p:cNvPr>
          <p:cNvSpPr>
            <a:spLocks noGrp="1"/>
          </p:cNvSpPr>
          <p:nvPr>
            <p:ph type="body" sz="quarter" idx="12"/>
          </p:nvPr>
        </p:nvSpPr>
        <p:spPr>
          <a:xfrm>
            <a:off x="227012" y="1303020"/>
            <a:ext cx="8691561" cy="4790873"/>
          </a:xfrm>
        </p:spPr>
        <p:txBody>
          <a:bodyPr/>
          <a:lstStyle/>
          <a:p>
            <a:r>
              <a:rPr lang="en-US" sz="2000" dirty="0"/>
              <a:t>The analysis done can help suppliers and retailers to determine the products to deal in more. For example, the analysis shows that most Nike shoes were bought for boys which means the suppliers and retailers can stock up Nike shoes for boys. Another analysis shows that Nike shoes are narrow according to customer’s reviews, which means retailers can offer Nike shoes to customers looking for narrow fit</a:t>
            </a:r>
          </a:p>
          <a:p>
            <a:r>
              <a:rPr lang="en-US" sz="2000" dirty="0"/>
              <a:t>Similarly analysis on Skechers customer review shows that the targeted category of customers should be girls and people with wide fit </a:t>
            </a:r>
          </a:p>
        </p:txBody>
      </p:sp>
      <p:sp>
        <p:nvSpPr>
          <p:cNvPr id="4" name="Title 3">
            <a:extLst>
              <a:ext uri="{FF2B5EF4-FFF2-40B4-BE49-F238E27FC236}">
                <a16:creationId xmlns:a16="http://schemas.microsoft.com/office/drawing/2014/main" id="{2F7C2E11-EC24-4E92-AA28-DD72B81198EA}"/>
              </a:ext>
            </a:extLst>
          </p:cNvPr>
          <p:cNvSpPr>
            <a:spLocks noGrp="1"/>
          </p:cNvSpPr>
          <p:nvPr>
            <p:ph type="title"/>
          </p:nvPr>
        </p:nvSpPr>
        <p:spPr/>
        <p:txBody>
          <a:bodyPr/>
          <a:lstStyle/>
          <a:p>
            <a:r>
              <a:rPr lang="en-US" dirty="0"/>
              <a:t>DEPLOYMENT</a:t>
            </a:r>
          </a:p>
        </p:txBody>
      </p:sp>
    </p:spTree>
    <p:extLst>
      <p:ext uri="{BB962C8B-B14F-4D97-AF65-F5344CB8AC3E}">
        <p14:creationId xmlns:p14="http://schemas.microsoft.com/office/powerpoint/2010/main" val="137583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pic>
        <p:nvPicPr>
          <p:cNvPr id="8" name="Picture 7" descr="A screenshot of a cell phone&#10;&#10;Description automatically generated">
            <a:extLst>
              <a:ext uri="{FF2B5EF4-FFF2-40B4-BE49-F238E27FC236}">
                <a16:creationId xmlns:a16="http://schemas.microsoft.com/office/drawing/2014/main" id="{3804791F-C91A-4ABE-A7B0-4BF36B8A4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323548"/>
            <a:ext cx="7924800" cy="4957032"/>
          </a:xfrm>
          <a:prstGeom prst="rect">
            <a:avLst/>
          </a:prstGeom>
        </p:spPr>
      </p:pic>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1.1</a:t>
            </a:r>
          </a:p>
        </p:txBody>
      </p:sp>
    </p:spTree>
    <p:extLst>
      <p:ext uri="{BB962C8B-B14F-4D97-AF65-F5344CB8AC3E}">
        <p14:creationId xmlns:p14="http://schemas.microsoft.com/office/powerpoint/2010/main" val="28569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1.2</a:t>
            </a:r>
          </a:p>
        </p:txBody>
      </p:sp>
      <p:pic>
        <p:nvPicPr>
          <p:cNvPr id="5" name="Picture 4" descr="A screenshot of a social media post&#10;&#10;Description automatically generated">
            <a:extLst>
              <a:ext uri="{FF2B5EF4-FFF2-40B4-BE49-F238E27FC236}">
                <a16:creationId xmlns:a16="http://schemas.microsoft.com/office/drawing/2014/main" id="{51F22A82-756F-4311-B40B-D99379CB4C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217" y="1323548"/>
            <a:ext cx="7992160" cy="5047866"/>
          </a:xfrm>
          <a:prstGeom prst="rect">
            <a:avLst/>
          </a:prstGeom>
        </p:spPr>
      </p:pic>
    </p:spTree>
    <p:extLst>
      <p:ext uri="{BB962C8B-B14F-4D97-AF65-F5344CB8AC3E}">
        <p14:creationId xmlns:p14="http://schemas.microsoft.com/office/powerpoint/2010/main" val="328602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14</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1.3</a:t>
            </a:r>
          </a:p>
        </p:txBody>
      </p:sp>
      <p:pic>
        <p:nvPicPr>
          <p:cNvPr id="6" name="Picture 5" descr="A screenshot of a cell phone&#10;&#10;Description automatically generated">
            <a:extLst>
              <a:ext uri="{FF2B5EF4-FFF2-40B4-BE49-F238E27FC236}">
                <a16:creationId xmlns:a16="http://schemas.microsoft.com/office/drawing/2014/main" id="{40F2B4D2-3C7E-4210-9062-84DAD036F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805" y="1323548"/>
            <a:ext cx="7924800" cy="5019742"/>
          </a:xfrm>
          <a:prstGeom prst="rect">
            <a:avLst/>
          </a:prstGeom>
        </p:spPr>
      </p:pic>
    </p:spTree>
    <p:extLst>
      <p:ext uri="{BB962C8B-B14F-4D97-AF65-F5344CB8AC3E}">
        <p14:creationId xmlns:p14="http://schemas.microsoft.com/office/powerpoint/2010/main" val="200609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15</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1.4</a:t>
            </a:r>
          </a:p>
        </p:txBody>
      </p:sp>
      <p:pic>
        <p:nvPicPr>
          <p:cNvPr id="6" name="Picture 5" descr="A screenshot of a red light&#10;&#10;Description automatically generated">
            <a:extLst>
              <a:ext uri="{FF2B5EF4-FFF2-40B4-BE49-F238E27FC236}">
                <a16:creationId xmlns:a16="http://schemas.microsoft.com/office/drawing/2014/main" id="{7D7704E4-559A-4F7F-922B-298763BFF5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430" y="1237586"/>
            <a:ext cx="8094921" cy="5138266"/>
          </a:xfrm>
          <a:prstGeom prst="rect">
            <a:avLst/>
          </a:prstGeom>
        </p:spPr>
      </p:pic>
    </p:spTree>
    <p:extLst>
      <p:ext uri="{BB962C8B-B14F-4D97-AF65-F5344CB8AC3E}">
        <p14:creationId xmlns:p14="http://schemas.microsoft.com/office/powerpoint/2010/main" val="30509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16</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1.5</a:t>
            </a:r>
          </a:p>
        </p:txBody>
      </p:sp>
      <p:pic>
        <p:nvPicPr>
          <p:cNvPr id="5" name="Picture 4" descr="A close up of a map&#10;&#10;Description automatically generated">
            <a:extLst>
              <a:ext uri="{FF2B5EF4-FFF2-40B4-BE49-F238E27FC236}">
                <a16:creationId xmlns:a16="http://schemas.microsoft.com/office/drawing/2014/main" id="{7D140129-305F-4192-9AC1-C1C5A16765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021" y="1323548"/>
            <a:ext cx="7967330" cy="5046681"/>
          </a:xfrm>
          <a:prstGeom prst="rect">
            <a:avLst/>
          </a:prstGeom>
        </p:spPr>
      </p:pic>
    </p:spTree>
    <p:extLst>
      <p:ext uri="{BB962C8B-B14F-4D97-AF65-F5344CB8AC3E}">
        <p14:creationId xmlns:p14="http://schemas.microsoft.com/office/powerpoint/2010/main" val="211198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17</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1.6</a:t>
            </a:r>
          </a:p>
        </p:txBody>
      </p:sp>
      <p:pic>
        <p:nvPicPr>
          <p:cNvPr id="5" name="Picture 4" descr="A screenshot of a map&#10;&#10;Description automatically generated">
            <a:extLst>
              <a:ext uri="{FF2B5EF4-FFF2-40B4-BE49-F238E27FC236}">
                <a16:creationId xmlns:a16="http://schemas.microsoft.com/office/drawing/2014/main" id="{A96EFB03-8559-4968-9461-F3ADEE29F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804" y="1323548"/>
            <a:ext cx="7868093" cy="5032650"/>
          </a:xfrm>
          <a:prstGeom prst="rect">
            <a:avLst/>
          </a:prstGeom>
        </p:spPr>
      </p:pic>
    </p:spTree>
    <p:extLst>
      <p:ext uri="{BB962C8B-B14F-4D97-AF65-F5344CB8AC3E}">
        <p14:creationId xmlns:p14="http://schemas.microsoft.com/office/powerpoint/2010/main" val="1617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18</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1.7</a:t>
            </a:r>
          </a:p>
        </p:txBody>
      </p:sp>
      <p:pic>
        <p:nvPicPr>
          <p:cNvPr id="6" name="Picture 5" descr="A screenshot of a social media post&#10;&#10;Description automatically generated">
            <a:extLst>
              <a:ext uri="{FF2B5EF4-FFF2-40B4-BE49-F238E27FC236}">
                <a16:creationId xmlns:a16="http://schemas.microsoft.com/office/drawing/2014/main" id="{9D429E0F-CE6A-4804-8460-D68F32B6F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235" y="590476"/>
            <a:ext cx="2193529" cy="5677048"/>
          </a:xfrm>
          <a:prstGeom prst="rect">
            <a:avLst/>
          </a:prstGeom>
        </p:spPr>
      </p:pic>
      <p:sp>
        <p:nvSpPr>
          <p:cNvPr id="8" name="TextBox 7">
            <a:extLst>
              <a:ext uri="{FF2B5EF4-FFF2-40B4-BE49-F238E27FC236}">
                <a16:creationId xmlns:a16="http://schemas.microsoft.com/office/drawing/2014/main" id="{0F7F5233-957D-4964-937C-B1666AC0D9F7}"/>
              </a:ext>
            </a:extLst>
          </p:cNvPr>
          <p:cNvSpPr txBox="1"/>
          <p:nvPr/>
        </p:nvSpPr>
        <p:spPr>
          <a:xfrm>
            <a:off x="227012" y="2446318"/>
            <a:ext cx="2154865" cy="646331"/>
          </a:xfrm>
          <a:prstGeom prst="rect">
            <a:avLst/>
          </a:prstGeom>
          <a:noFill/>
        </p:spPr>
        <p:txBody>
          <a:bodyPr wrap="square" rtlCol="0">
            <a:spAutoFit/>
          </a:bodyPr>
          <a:lstStyle/>
          <a:p>
            <a:r>
              <a:rPr lang="en-US" dirty="0"/>
              <a:t>Nike Network Diameter</a:t>
            </a:r>
          </a:p>
        </p:txBody>
      </p:sp>
    </p:spTree>
    <p:extLst>
      <p:ext uri="{BB962C8B-B14F-4D97-AF65-F5344CB8AC3E}">
        <p14:creationId xmlns:p14="http://schemas.microsoft.com/office/powerpoint/2010/main" val="3219021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19</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1.8</a:t>
            </a:r>
          </a:p>
        </p:txBody>
      </p:sp>
      <p:pic>
        <p:nvPicPr>
          <p:cNvPr id="6" name="Picture 5" descr="A screenshot of a cell phone&#10;&#10;Description automatically generated">
            <a:extLst>
              <a:ext uri="{FF2B5EF4-FFF2-40B4-BE49-F238E27FC236}">
                <a16:creationId xmlns:a16="http://schemas.microsoft.com/office/drawing/2014/main" id="{1F3C7733-64B5-4F9D-8FE4-8DF80D820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827" y="1426284"/>
            <a:ext cx="5096526" cy="4633206"/>
          </a:xfrm>
          <a:prstGeom prst="rect">
            <a:avLst/>
          </a:prstGeom>
        </p:spPr>
      </p:pic>
      <p:sp>
        <p:nvSpPr>
          <p:cNvPr id="8" name="TextBox 7">
            <a:extLst>
              <a:ext uri="{FF2B5EF4-FFF2-40B4-BE49-F238E27FC236}">
                <a16:creationId xmlns:a16="http://schemas.microsoft.com/office/drawing/2014/main" id="{1578A76D-A9B2-4A0C-8E78-AF1170BCA34E}"/>
              </a:ext>
            </a:extLst>
          </p:cNvPr>
          <p:cNvSpPr txBox="1"/>
          <p:nvPr/>
        </p:nvSpPr>
        <p:spPr>
          <a:xfrm>
            <a:off x="227012" y="1928867"/>
            <a:ext cx="2154865" cy="369332"/>
          </a:xfrm>
          <a:prstGeom prst="rect">
            <a:avLst/>
          </a:prstGeom>
          <a:noFill/>
        </p:spPr>
        <p:txBody>
          <a:bodyPr wrap="square" rtlCol="0">
            <a:spAutoFit/>
          </a:bodyPr>
          <a:lstStyle/>
          <a:p>
            <a:r>
              <a:rPr lang="en-US" dirty="0"/>
              <a:t>Nike PageRank</a:t>
            </a:r>
          </a:p>
        </p:txBody>
      </p:sp>
    </p:spTree>
    <p:extLst>
      <p:ext uri="{BB962C8B-B14F-4D97-AF65-F5344CB8AC3E}">
        <p14:creationId xmlns:p14="http://schemas.microsoft.com/office/powerpoint/2010/main" val="68686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6219" y="1381548"/>
            <a:ext cx="8691562" cy="4384542"/>
          </a:xfrm>
        </p:spPr>
        <p:txBody>
          <a:bodyPr/>
          <a:lstStyle/>
          <a:p>
            <a:pPr>
              <a:buFont typeface="Wingdings" panose="05000000000000000000" pitchFamily="2" charset="2"/>
              <a:buChar char="q"/>
            </a:pPr>
            <a:r>
              <a:rPr lang="en-US" sz="2000" dirty="0"/>
              <a:t>CRISP</a:t>
            </a:r>
          </a:p>
          <a:p>
            <a:pPr lvl="1">
              <a:buFont typeface="Wingdings" panose="05000000000000000000" pitchFamily="2" charset="2"/>
              <a:buChar char="q"/>
            </a:pPr>
            <a:r>
              <a:rPr lang="en-US" sz="1800" dirty="0"/>
              <a:t>Business Understanding</a:t>
            </a:r>
          </a:p>
          <a:p>
            <a:pPr lvl="1">
              <a:buFont typeface="Wingdings" panose="05000000000000000000" pitchFamily="2" charset="2"/>
              <a:buChar char="q"/>
            </a:pPr>
            <a:r>
              <a:rPr lang="en-US" sz="1800" dirty="0"/>
              <a:t>Data Understanding</a:t>
            </a:r>
          </a:p>
          <a:p>
            <a:pPr lvl="1">
              <a:buFont typeface="Wingdings" panose="05000000000000000000" pitchFamily="2" charset="2"/>
              <a:buChar char="q"/>
            </a:pPr>
            <a:r>
              <a:rPr lang="en-US" sz="1800" dirty="0"/>
              <a:t>Data Preparation</a:t>
            </a:r>
          </a:p>
          <a:p>
            <a:pPr lvl="1">
              <a:buFont typeface="Wingdings" panose="05000000000000000000" pitchFamily="2" charset="2"/>
              <a:buChar char="q"/>
            </a:pPr>
            <a:r>
              <a:rPr lang="en-US" sz="1800" dirty="0"/>
              <a:t>Modeling</a:t>
            </a:r>
          </a:p>
          <a:p>
            <a:pPr lvl="1">
              <a:buFont typeface="Wingdings" panose="05000000000000000000" pitchFamily="2" charset="2"/>
              <a:buChar char="q"/>
            </a:pPr>
            <a:r>
              <a:rPr lang="en-US" sz="1800" dirty="0"/>
              <a:t>Evaluation</a:t>
            </a:r>
          </a:p>
          <a:p>
            <a:pPr lvl="1">
              <a:buFont typeface="Wingdings" panose="05000000000000000000" pitchFamily="2" charset="2"/>
              <a:buChar char="q"/>
            </a:pPr>
            <a:r>
              <a:rPr lang="en-US" sz="1800" dirty="0"/>
              <a:t>Deployment</a:t>
            </a:r>
            <a:endParaRPr lang="en-US" sz="2000" dirty="0"/>
          </a:p>
          <a:p>
            <a:pPr>
              <a:buFont typeface="Wingdings" panose="05000000000000000000" pitchFamily="2" charset="2"/>
              <a:buChar char="q"/>
            </a:pPr>
            <a:r>
              <a:rPr lang="en-US" sz="2000" dirty="0"/>
              <a:t>Attachments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8155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20</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1.9</a:t>
            </a:r>
          </a:p>
        </p:txBody>
      </p:sp>
      <p:pic>
        <p:nvPicPr>
          <p:cNvPr id="6" name="Picture 5" descr="A screenshot of a cell phone&#10;&#10;Description automatically generated">
            <a:extLst>
              <a:ext uri="{FF2B5EF4-FFF2-40B4-BE49-F238E27FC236}">
                <a16:creationId xmlns:a16="http://schemas.microsoft.com/office/drawing/2014/main" id="{5CA6D080-61CD-4CAE-A9AC-DC0D5C208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878" y="1490079"/>
            <a:ext cx="5791351" cy="4768068"/>
          </a:xfrm>
          <a:prstGeom prst="rect">
            <a:avLst/>
          </a:prstGeom>
        </p:spPr>
      </p:pic>
      <p:sp>
        <p:nvSpPr>
          <p:cNvPr id="8" name="TextBox 7">
            <a:extLst>
              <a:ext uri="{FF2B5EF4-FFF2-40B4-BE49-F238E27FC236}">
                <a16:creationId xmlns:a16="http://schemas.microsoft.com/office/drawing/2014/main" id="{648191E7-2A4C-4E79-8DE6-28E6054F7F34}"/>
              </a:ext>
            </a:extLst>
          </p:cNvPr>
          <p:cNvSpPr txBox="1"/>
          <p:nvPr/>
        </p:nvSpPr>
        <p:spPr>
          <a:xfrm>
            <a:off x="227012" y="1978486"/>
            <a:ext cx="2154865" cy="646331"/>
          </a:xfrm>
          <a:prstGeom prst="rect">
            <a:avLst/>
          </a:prstGeom>
          <a:noFill/>
        </p:spPr>
        <p:txBody>
          <a:bodyPr wrap="square" rtlCol="0">
            <a:spAutoFit/>
          </a:bodyPr>
          <a:lstStyle/>
          <a:p>
            <a:r>
              <a:rPr lang="en-US" dirty="0"/>
              <a:t>Nike Clustering Coefficient</a:t>
            </a:r>
          </a:p>
        </p:txBody>
      </p:sp>
    </p:spTree>
    <p:extLst>
      <p:ext uri="{BB962C8B-B14F-4D97-AF65-F5344CB8AC3E}">
        <p14:creationId xmlns:p14="http://schemas.microsoft.com/office/powerpoint/2010/main" val="92228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21</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2.0</a:t>
            </a:r>
          </a:p>
        </p:txBody>
      </p:sp>
      <p:pic>
        <p:nvPicPr>
          <p:cNvPr id="6" name="Picture 5">
            <a:extLst>
              <a:ext uri="{FF2B5EF4-FFF2-40B4-BE49-F238E27FC236}">
                <a16:creationId xmlns:a16="http://schemas.microsoft.com/office/drawing/2014/main" id="{FB6685F4-8A5E-45DA-A252-3CB791185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74" y="628576"/>
            <a:ext cx="1981252" cy="5600847"/>
          </a:xfrm>
          <a:prstGeom prst="rect">
            <a:avLst/>
          </a:prstGeom>
        </p:spPr>
      </p:pic>
      <p:sp>
        <p:nvSpPr>
          <p:cNvPr id="8" name="TextBox 7">
            <a:extLst>
              <a:ext uri="{FF2B5EF4-FFF2-40B4-BE49-F238E27FC236}">
                <a16:creationId xmlns:a16="http://schemas.microsoft.com/office/drawing/2014/main" id="{1CA3760D-DBBC-4A64-A0B1-5BE1B01775E7}"/>
              </a:ext>
            </a:extLst>
          </p:cNvPr>
          <p:cNvSpPr txBox="1"/>
          <p:nvPr/>
        </p:nvSpPr>
        <p:spPr>
          <a:xfrm>
            <a:off x="227012" y="1992662"/>
            <a:ext cx="2154865" cy="646331"/>
          </a:xfrm>
          <a:prstGeom prst="rect">
            <a:avLst/>
          </a:prstGeom>
          <a:noFill/>
        </p:spPr>
        <p:txBody>
          <a:bodyPr wrap="square" rtlCol="0">
            <a:spAutoFit/>
          </a:bodyPr>
          <a:lstStyle/>
          <a:p>
            <a:r>
              <a:rPr lang="en-US" dirty="0"/>
              <a:t>Skechers Network Diameter</a:t>
            </a:r>
          </a:p>
        </p:txBody>
      </p:sp>
    </p:spTree>
    <p:extLst>
      <p:ext uri="{BB962C8B-B14F-4D97-AF65-F5344CB8AC3E}">
        <p14:creationId xmlns:p14="http://schemas.microsoft.com/office/powerpoint/2010/main" val="162824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22</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2.1</a:t>
            </a:r>
          </a:p>
        </p:txBody>
      </p:sp>
      <p:pic>
        <p:nvPicPr>
          <p:cNvPr id="6" name="Picture 5" descr="A screenshot of a cell phone&#10;&#10;Description automatically generated">
            <a:extLst>
              <a:ext uri="{FF2B5EF4-FFF2-40B4-BE49-F238E27FC236}">
                <a16:creationId xmlns:a16="http://schemas.microsoft.com/office/drawing/2014/main" id="{CC6AF913-A974-46BE-99CF-8349A5A1C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966" y="1323548"/>
            <a:ext cx="5078508" cy="4608712"/>
          </a:xfrm>
          <a:prstGeom prst="rect">
            <a:avLst/>
          </a:prstGeom>
        </p:spPr>
      </p:pic>
      <p:sp>
        <p:nvSpPr>
          <p:cNvPr id="8" name="TextBox 7">
            <a:extLst>
              <a:ext uri="{FF2B5EF4-FFF2-40B4-BE49-F238E27FC236}">
                <a16:creationId xmlns:a16="http://schemas.microsoft.com/office/drawing/2014/main" id="{358F07DA-048E-4799-9380-CD62B76FA88E}"/>
              </a:ext>
            </a:extLst>
          </p:cNvPr>
          <p:cNvSpPr txBox="1"/>
          <p:nvPr/>
        </p:nvSpPr>
        <p:spPr>
          <a:xfrm>
            <a:off x="227012" y="1921778"/>
            <a:ext cx="2154865" cy="369332"/>
          </a:xfrm>
          <a:prstGeom prst="rect">
            <a:avLst/>
          </a:prstGeom>
          <a:noFill/>
        </p:spPr>
        <p:txBody>
          <a:bodyPr wrap="square" rtlCol="0">
            <a:spAutoFit/>
          </a:bodyPr>
          <a:lstStyle/>
          <a:p>
            <a:r>
              <a:rPr lang="en-US" dirty="0"/>
              <a:t>Skechers PageRank</a:t>
            </a:r>
          </a:p>
        </p:txBody>
      </p:sp>
    </p:spTree>
    <p:extLst>
      <p:ext uri="{BB962C8B-B14F-4D97-AF65-F5344CB8AC3E}">
        <p14:creationId xmlns:p14="http://schemas.microsoft.com/office/powerpoint/2010/main" val="26461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23</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2.2</a:t>
            </a:r>
          </a:p>
        </p:txBody>
      </p:sp>
      <p:pic>
        <p:nvPicPr>
          <p:cNvPr id="6" name="Picture 5" descr="A screenshot of a cell phone&#10;&#10;Description automatically generated">
            <a:extLst>
              <a:ext uri="{FF2B5EF4-FFF2-40B4-BE49-F238E27FC236}">
                <a16:creationId xmlns:a16="http://schemas.microsoft.com/office/drawing/2014/main" id="{32AB732F-CE17-444D-833B-3803946F4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371" y="1698801"/>
            <a:ext cx="4845485" cy="4045438"/>
          </a:xfrm>
          <a:prstGeom prst="rect">
            <a:avLst/>
          </a:prstGeom>
        </p:spPr>
      </p:pic>
      <p:sp>
        <p:nvSpPr>
          <p:cNvPr id="8" name="TextBox 7">
            <a:extLst>
              <a:ext uri="{FF2B5EF4-FFF2-40B4-BE49-F238E27FC236}">
                <a16:creationId xmlns:a16="http://schemas.microsoft.com/office/drawing/2014/main" id="{D14D934D-6D5E-47DF-9264-5B8B5FBC9D5D}"/>
              </a:ext>
            </a:extLst>
          </p:cNvPr>
          <p:cNvSpPr txBox="1"/>
          <p:nvPr/>
        </p:nvSpPr>
        <p:spPr>
          <a:xfrm>
            <a:off x="227013" y="1875109"/>
            <a:ext cx="2154865" cy="646331"/>
          </a:xfrm>
          <a:prstGeom prst="rect">
            <a:avLst/>
          </a:prstGeom>
          <a:noFill/>
        </p:spPr>
        <p:txBody>
          <a:bodyPr wrap="square" rtlCol="0">
            <a:spAutoFit/>
          </a:bodyPr>
          <a:lstStyle/>
          <a:p>
            <a:r>
              <a:rPr lang="en-US" dirty="0"/>
              <a:t>Skechers Clustering Coefficient</a:t>
            </a:r>
          </a:p>
        </p:txBody>
      </p:sp>
    </p:spTree>
    <p:extLst>
      <p:ext uri="{BB962C8B-B14F-4D97-AF65-F5344CB8AC3E}">
        <p14:creationId xmlns:p14="http://schemas.microsoft.com/office/powerpoint/2010/main" val="773326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24</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2.3</a:t>
            </a:r>
          </a:p>
        </p:txBody>
      </p:sp>
      <p:pic>
        <p:nvPicPr>
          <p:cNvPr id="5" name="Picture 4" descr="A close up of a building&#10;&#10;Description automatically generated">
            <a:extLst>
              <a:ext uri="{FF2B5EF4-FFF2-40B4-BE49-F238E27FC236}">
                <a16:creationId xmlns:a16="http://schemas.microsoft.com/office/drawing/2014/main" id="{A8A3FB10-851E-4EE7-AD39-A4E9B7DE9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6" y="1308179"/>
            <a:ext cx="8666573" cy="4220751"/>
          </a:xfrm>
          <a:prstGeom prst="rect">
            <a:avLst/>
          </a:prstGeom>
        </p:spPr>
      </p:pic>
    </p:spTree>
    <p:extLst>
      <p:ext uri="{BB962C8B-B14F-4D97-AF65-F5344CB8AC3E}">
        <p14:creationId xmlns:p14="http://schemas.microsoft.com/office/powerpoint/2010/main" val="318051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25</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2.4</a:t>
            </a:r>
          </a:p>
        </p:txBody>
      </p:sp>
      <p:pic>
        <p:nvPicPr>
          <p:cNvPr id="5" name="Picture 4" descr="A screenshot of a cell phone&#10;&#10;Description automatically generated">
            <a:extLst>
              <a:ext uri="{FF2B5EF4-FFF2-40B4-BE49-F238E27FC236}">
                <a16:creationId xmlns:a16="http://schemas.microsoft.com/office/drawing/2014/main" id="{47A21BB6-3C2B-48E2-951D-CF8B3DB697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419" y="1325393"/>
            <a:ext cx="8598196" cy="4044143"/>
          </a:xfrm>
          <a:prstGeom prst="rect">
            <a:avLst/>
          </a:prstGeom>
        </p:spPr>
      </p:pic>
    </p:spTree>
    <p:extLst>
      <p:ext uri="{BB962C8B-B14F-4D97-AF65-F5344CB8AC3E}">
        <p14:creationId xmlns:p14="http://schemas.microsoft.com/office/powerpoint/2010/main" val="271995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26</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2.5</a:t>
            </a:r>
          </a:p>
        </p:txBody>
      </p:sp>
      <p:pic>
        <p:nvPicPr>
          <p:cNvPr id="6" name="Picture 5" descr="A screenshot of a cell phone screen with text&#10;&#10;Description automatically generated">
            <a:extLst>
              <a:ext uri="{FF2B5EF4-FFF2-40B4-BE49-F238E27FC236}">
                <a16:creationId xmlns:a16="http://schemas.microsoft.com/office/drawing/2014/main" id="{4AC2ABB0-4D6E-4E30-9AC7-26B624DBA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760" y="1323548"/>
            <a:ext cx="6280776" cy="4881503"/>
          </a:xfrm>
          <a:prstGeom prst="rect">
            <a:avLst/>
          </a:prstGeom>
        </p:spPr>
      </p:pic>
    </p:spTree>
    <p:extLst>
      <p:ext uri="{BB962C8B-B14F-4D97-AF65-F5344CB8AC3E}">
        <p14:creationId xmlns:p14="http://schemas.microsoft.com/office/powerpoint/2010/main" val="3114327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AD290-BDEE-4042-A079-A62969BE939C}"/>
              </a:ext>
            </a:extLst>
          </p:cNvPr>
          <p:cNvSpPr>
            <a:spLocks noGrp="1"/>
          </p:cNvSpPr>
          <p:nvPr>
            <p:ph type="sldNum" sz="quarter" idx="15"/>
          </p:nvPr>
        </p:nvSpPr>
        <p:spPr/>
        <p:txBody>
          <a:bodyPr/>
          <a:lstStyle/>
          <a:p>
            <a:fld id="{12342C3A-DD85-7843-B416-BD52AB030D59}" type="slidenum">
              <a:rPr lang="en-US" smtClean="0"/>
              <a:pPr/>
              <a:t>27</a:t>
            </a:fld>
            <a:endParaRPr lang="en-US" dirty="0"/>
          </a:p>
        </p:txBody>
      </p:sp>
      <p:sp>
        <p:nvSpPr>
          <p:cNvPr id="4" name="Title 3">
            <a:extLst>
              <a:ext uri="{FF2B5EF4-FFF2-40B4-BE49-F238E27FC236}">
                <a16:creationId xmlns:a16="http://schemas.microsoft.com/office/drawing/2014/main" id="{8A3BAF9C-E52D-4A0E-BC36-C4C4435ED2DB}"/>
              </a:ext>
            </a:extLst>
          </p:cNvPr>
          <p:cNvSpPr>
            <a:spLocks noGrp="1"/>
          </p:cNvSpPr>
          <p:nvPr>
            <p:ph type="title"/>
          </p:nvPr>
        </p:nvSpPr>
        <p:spPr/>
        <p:txBody>
          <a:bodyPr/>
          <a:lstStyle/>
          <a:p>
            <a:r>
              <a:rPr lang="en-US" dirty="0"/>
              <a:t>ATTACHMENT</a:t>
            </a:r>
          </a:p>
        </p:txBody>
      </p:sp>
      <p:sp>
        <p:nvSpPr>
          <p:cNvPr id="9" name="TextBox 8">
            <a:extLst>
              <a:ext uri="{FF2B5EF4-FFF2-40B4-BE49-F238E27FC236}">
                <a16:creationId xmlns:a16="http://schemas.microsoft.com/office/drawing/2014/main" id="{58A1CA87-DD29-4D75-AF5C-017DB37EDE7C}"/>
              </a:ext>
            </a:extLst>
          </p:cNvPr>
          <p:cNvSpPr txBox="1"/>
          <p:nvPr/>
        </p:nvSpPr>
        <p:spPr>
          <a:xfrm>
            <a:off x="227013" y="954216"/>
            <a:ext cx="2154865" cy="369332"/>
          </a:xfrm>
          <a:prstGeom prst="rect">
            <a:avLst/>
          </a:prstGeom>
          <a:noFill/>
        </p:spPr>
        <p:txBody>
          <a:bodyPr wrap="square" rtlCol="0">
            <a:spAutoFit/>
          </a:bodyPr>
          <a:lstStyle/>
          <a:p>
            <a:r>
              <a:rPr lang="en-US" dirty="0"/>
              <a:t>Image 2.6</a:t>
            </a:r>
          </a:p>
        </p:txBody>
      </p:sp>
      <p:pic>
        <p:nvPicPr>
          <p:cNvPr id="6" name="Picture 5" descr="A screenshot of a cell phone&#10;&#10;Description automatically generated">
            <a:extLst>
              <a:ext uri="{FF2B5EF4-FFF2-40B4-BE49-F238E27FC236}">
                <a16:creationId xmlns:a16="http://schemas.microsoft.com/office/drawing/2014/main" id="{96BC2CF0-1203-4A70-83FF-E1E4C6682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194" y="1323548"/>
            <a:ext cx="6603612" cy="4765792"/>
          </a:xfrm>
          <a:prstGeom prst="rect">
            <a:avLst/>
          </a:prstGeom>
        </p:spPr>
      </p:pic>
    </p:spTree>
    <p:extLst>
      <p:ext uri="{BB962C8B-B14F-4D97-AF65-F5344CB8AC3E}">
        <p14:creationId xmlns:p14="http://schemas.microsoft.com/office/powerpoint/2010/main" val="229307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ECAD7D-959E-470D-92BC-AF7FD1689BD2}"/>
              </a:ext>
            </a:extLst>
          </p:cNvPr>
          <p:cNvSpPr>
            <a:spLocks noGrp="1"/>
          </p:cNvSpPr>
          <p:nvPr>
            <p:ph type="sldNum" sz="quarter" idx="10"/>
          </p:nvPr>
        </p:nvSpPr>
        <p:spPr/>
        <p:txBody>
          <a:bodyPr/>
          <a:lstStyle/>
          <a:p>
            <a:fld id="{12342C3A-DD85-7843-B416-BD52AB030D59}" type="slidenum">
              <a:rPr lang="en-US" smtClean="0"/>
              <a:pPr/>
              <a:t>3</a:t>
            </a:fld>
            <a:endParaRPr lang="en-US" dirty="0"/>
          </a:p>
        </p:txBody>
      </p:sp>
      <p:sp>
        <p:nvSpPr>
          <p:cNvPr id="3" name="TextBox 2">
            <a:extLst>
              <a:ext uri="{FF2B5EF4-FFF2-40B4-BE49-F238E27FC236}">
                <a16:creationId xmlns:a16="http://schemas.microsoft.com/office/drawing/2014/main" id="{45102E0B-37E8-4514-B5C0-60CB81C7F69C}"/>
              </a:ext>
            </a:extLst>
          </p:cNvPr>
          <p:cNvSpPr txBox="1"/>
          <p:nvPr/>
        </p:nvSpPr>
        <p:spPr>
          <a:xfrm>
            <a:off x="1653540" y="1859340"/>
            <a:ext cx="5836920" cy="1569660"/>
          </a:xfrm>
          <a:prstGeom prst="rect">
            <a:avLst/>
          </a:prstGeom>
          <a:noFill/>
        </p:spPr>
        <p:txBody>
          <a:bodyPr wrap="square" rtlCol="0">
            <a:spAutoFit/>
          </a:bodyPr>
          <a:lstStyle/>
          <a:p>
            <a:pPr algn="ctr"/>
            <a:r>
              <a:rPr lang="en-US" sz="9600" b="1" u="sng" dirty="0"/>
              <a:t>CRISP DM</a:t>
            </a:r>
          </a:p>
        </p:txBody>
      </p:sp>
    </p:spTree>
    <p:extLst>
      <p:ext uri="{BB962C8B-B14F-4D97-AF65-F5344CB8AC3E}">
        <p14:creationId xmlns:p14="http://schemas.microsoft.com/office/powerpoint/2010/main" val="172041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3E0F1-7BF0-4EBC-9F28-03626626769B}"/>
              </a:ext>
            </a:extLst>
          </p:cNvPr>
          <p:cNvSpPr>
            <a:spLocks noGrp="1"/>
          </p:cNvSpPr>
          <p:nvPr>
            <p:ph type="sldNum" sz="quarter" idx="15"/>
          </p:nvPr>
        </p:nvSpPr>
        <p:spPr/>
        <p:txBody>
          <a:bodyPr/>
          <a:lstStyle/>
          <a:p>
            <a:fld id="{12342C3A-DD85-7843-B416-BD52AB030D59}" type="slidenum">
              <a:rPr lang="en-US" smtClean="0"/>
              <a:pPr/>
              <a:t>4</a:t>
            </a:fld>
            <a:endParaRPr lang="en-US" dirty="0"/>
          </a:p>
        </p:txBody>
      </p:sp>
      <p:sp>
        <p:nvSpPr>
          <p:cNvPr id="3" name="Text Placeholder 2">
            <a:extLst>
              <a:ext uri="{FF2B5EF4-FFF2-40B4-BE49-F238E27FC236}">
                <a16:creationId xmlns:a16="http://schemas.microsoft.com/office/drawing/2014/main" id="{601E55A2-8BFC-4291-A33A-778745725159}"/>
              </a:ext>
            </a:extLst>
          </p:cNvPr>
          <p:cNvSpPr>
            <a:spLocks noGrp="1"/>
          </p:cNvSpPr>
          <p:nvPr>
            <p:ph type="body" sz="quarter" idx="12"/>
          </p:nvPr>
        </p:nvSpPr>
        <p:spPr>
          <a:xfrm>
            <a:off x="227013" y="1236729"/>
            <a:ext cx="8691561" cy="4384542"/>
          </a:xfrm>
        </p:spPr>
        <p:txBody>
          <a:bodyPr/>
          <a:lstStyle/>
          <a:p>
            <a:r>
              <a:rPr lang="en-US" sz="2000" dirty="0"/>
              <a:t>This phase is aimed at defining the business objectives of a manufacturer, suppliers and retailers</a:t>
            </a:r>
          </a:p>
          <a:p>
            <a:r>
              <a:rPr lang="en-US" sz="2000" dirty="0"/>
              <a:t>The proposed goal is to analyze customer reviews of products from two different manufacturers and determine the requirements of a customer using text mining model</a:t>
            </a:r>
          </a:p>
          <a:p>
            <a:r>
              <a:rPr lang="en-US" sz="2000" dirty="0"/>
              <a:t>Suppliers and retailers should assess the market to determine the product to deal in based on the analysis</a:t>
            </a:r>
          </a:p>
          <a:p>
            <a:r>
              <a:rPr lang="en-US" sz="2000" dirty="0"/>
              <a:t>The model should help the manufacturers to make changes in the existing products, while suppliers and retailers can determine which product to stock up </a:t>
            </a:r>
          </a:p>
          <a:p>
            <a:endParaRPr lang="en-US" sz="2800" dirty="0"/>
          </a:p>
        </p:txBody>
      </p:sp>
      <p:sp>
        <p:nvSpPr>
          <p:cNvPr id="4" name="Title 3">
            <a:extLst>
              <a:ext uri="{FF2B5EF4-FFF2-40B4-BE49-F238E27FC236}">
                <a16:creationId xmlns:a16="http://schemas.microsoft.com/office/drawing/2014/main" id="{29E56260-D46B-4473-9395-5A1447397986}"/>
              </a:ext>
            </a:extLst>
          </p:cNvPr>
          <p:cNvSpPr>
            <a:spLocks noGrp="1"/>
          </p:cNvSpPr>
          <p:nvPr>
            <p:ph type="title"/>
          </p:nvPr>
        </p:nvSpPr>
        <p:spPr/>
        <p:txBody>
          <a:bodyPr/>
          <a:lstStyle/>
          <a:p>
            <a:r>
              <a:rPr lang="en-US" dirty="0"/>
              <a:t>BUSINESS UNDERSTANDING</a:t>
            </a:r>
          </a:p>
        </p:txBody>
      </p:sp>
    </p:spTree>
    <p:extLst>
      <p:ext uri="{BB962C8B-B14F-4D97-AF65-F5344CB8AC3E}">
        <p14:creationId xmlns:p14="http://schemas.microsoft.com/office/powerpoint/2010/main" val="207227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42003-FCE1-489A-8354-E01BEBF36BE1}"/>
              </a:ext>
            </a:extLst>
          </p:cNvPr>
          <p:cNvSpPr>
            <a:spLocks noGrp="1"/>
          </p:cNvSpPr>
          <p:nvPr>
            <p:ph type="sldNum" sz="quarter" idx="15"/>
          </p:nvPr>
        </p:nvSpPr>
        <p:spPr/>
        <p:txBody>
          <a:bodyPr/>
          <a:lstStyle/>
          <a:p>
            <a:fld id="{12342C3A-DD85-7843-B416-BD52AB030D59}" type="slidenum">
              <a:rPr lang="en-US" smtClean="0"/>
              <a:pPr/>
              <a:t>5</a:t>
            </a:fld>
            <a:endParaRPr lang="en-US" dirty="0"/>
          </a:p>
        </p:txBody>
      </p:sp>
      <p:sp>
        <p:nvSpPr>
          <p:cNvPr id="3" name="Text Placeholder 2">
            <a:extLst>
              <a:ext uri="{FF2B5EF4-FFF2-40B4-BE49-F238E27FC236}">
                <a16:creationId xmlns:a16="http://schemas.microsoft.com/office/drawing/2014/main" id="{B6438F02-0950-4578-98C8-967D23501204}"/>
              </a:ext>
            </a:extLst>
          </p:cNvPr>
          <p:cNvSpPr>
            <a:spLocks noGrp="1"/>
          </p:cNvSpPr>
          <p:nvPr>
            <p:ph type="body" sz="quarter" idx="12"/>
          </p:nvPr>
        </p:nvSpPr>
        <p:spPr>
          <a:xfrm>
            <a:off x="227012" y="1127760"/>
            <a:ext cx="8691561" cy="5128260"/>
          </a:xfrm>
        </p:spPr>
        <p:txBody>
          <a:bodyPr/>
          <a:lstStyle/>
          <a:p>
            <a:r>
              <a:rPr lang="en-US" sz="2400" b="1" dirty="0"/>
              <a:t>Data collection</a:t>
            </a:r>
          </a:p>
          <a:p>
            <a:pPr lvl="1"/>
            <a:r>
              <a:rPr lang="en-US" sz="2000" dirty="0"/>
              <a:t>The data was collected from </a:t>
            </a:r>
            <a:r>
              <a:rPr lang="en-US" sz="2000" dirty="0">
                <a:hlinkClick r:id="rId2"/>
              </a:rPr>
              <a:t>https://s3.amazonaws.com/amazon-reviews-pds/tsv/index.txt</a:t>
            </a:r>
            <a:r>
              <a:rPr lang="en-US" sz="2000" dirty="0"/>
              <a:t>. Shoes category was selected for customer review analysis</a:t>
            </a:r>
          </a:p>
          <a:p>
            <a:pPr lvl="1"/>
            <a:r>
              <a:rPr lang="en-US" sz="2000" dirty="0"/>
              <a:t>The file contains more than 1000000 samples of and 15 variables</a:t>
            </a:r>
          </a:p>
          <a:p>
            <a:pPr lvl="1"/>
            <a:r>
              <a:rPr lang="en-US" sz="2000" dirty="0"/>
              <a:t>The variables include marketplace, </a:t>
            </a:r>
            <a:r>
              <a:rPr lang="en-US" sz="2000" dirty="0" err="1"/>
              <a:t>customer_id</a:t>
            </a:r>
            <a:r>
              <a:rPr lang="en-US" sz="2000" dirty="0"/>
              <a:t>, </a:t>
            </a:r>
            <a:r>
              <a:rPr lang="en-US" sz="2000" dirty="0" err="1"/>
              <a:t>review_id</a:t>
            </a:r>
            <a:r>
              <a:rPr lang="en-US" sz="2000" dirty="0"/>
              <a:t>, </a:t>
            </a:r>
            <a:r>
              <a:rPr lang="en-US" sz="2000" dirty="0" err="1"/>
              <a:t>product_id</a:t>
            </a:r>
            <a:r>
              <a:rPr lang="en-US" sz="2000" dirty="0"/>
              <a:t>, </a:t>
            </a:r>
            <a:r>
              <a:rPr lang="en-US" sz="2000" dirty="0" err="1"/>
              <a:t>product_parent</a:t>
            </a:r>
            <a:r>
              <a:rPr lang="en-US" sz="2000" dirty="0"/>
              <a:t>, </a:t>
            </a:r>
            <a:r>
              <a:rPr lang="en-US" sz="2000" dirty="0" err="1"/>
              <a:t>product_title</a:t>
            </a:r>
            <a:r>
              <a:rPr lang="en-US" sz="2000" dirty="0"/>
              <a:t>, </a:t>
            </a:r>
            <a:r>
              <a:rPr lang="en-US" sz="2000" dirty="0" err="1"/>
              <a:t>product_category</a:t>
            </a:r>
            <a:r>
              <a:rPr lang="en-US" sz="2000" dirty="0"/>
              <a:t>, </a:t>
            </a:r>
            <a:r>
              <a:rPr lang="en-US" sz="2000" dirty="0" err="1"/>
              <a:t>star_rating</a:t>
            </a:r>
            <a:r>
              <a:rPr lang="en-US" sz="2000" dirty="0"/>
              <a:t>, </a:t>
            </a:r>
            <a:r>
              <a:rPr lang="en-US" sz="2000" dirty="0" err="1"/>
              <a:t>helpful_votes</a:t>
            </a:r>
            <a:r>
              <a:rPr lang="en-US" sz="2000" dirty="0"/>
              <a:t>, </a:t>
            </a:r>
            <a:r>
              <a:rPr lang="en-US" sz="2000" dirty="0" err="1"/>
              <a:t>total_votes</a:t>
            </a:r>
            <a:r>
              <a:rPr lang="en-US" sz="2000" dirty="0"/>
              <a:t>,	 vine, </a:t>
            </a:r>
            <a:r>
              <a:rPr lang="en-US" sz="2000" dirty="0" err="1"/>
              <a:t>verified_purchase</a:t>
            </a:r>
            <a:r>
              <a:rPr lang="en-US" sz="2000" dirty="0"/>
              <a:t>, </a:t>
            </a:r>
            <a:r>
              <a:rPr lang="en-US" sz="2000" dirty="0" err="1"/>
              <a:t>review_headline</a:t>
            </a:r>
            <a:r>
              <a:rPr lang="en-US" sz="2000" dirty="0"/>
              <a:t>, </a:t>
            </a:r>
            <a:r>
              <a:rPr lang="en-US" sz="2000" dirty="0" err="1"/>
              <a:t>review_body</a:t>
            </a:r>
            <a:r>
              <a:rPr lang="en-US" sz="2000" dirty="0"/>
              <a:t>, </a:t>
            </a:r>
            <a:r>
              <a:rPr lang="en-US" sz="2000" dirty="0" err="1"/>
              <a:t>review_date</a:t>
            </a:r>
            <a:endParaRPr lang="en-US" sz="2000" dirty="0"/>
          </a:p>
          <a:p>
            <a:pPr lvl="1"/>
            <a:r>
              <a:rPr lang="en-US" sz="2000" dirty="0"/>
              <a:t>The data is information about shoes of different companies sold by amazon</a:t>
            </a:r>
          </a:p>
          <a:p>
            <a:pPr lvl="1"/>
            <a:r>
              <a:rPr lang="en-US" sz="2000" dirty="0"/>
              <a:t>10000 samples of shoes from NIKE and SKECHERS each were extracted from the csv file to compare the sentiments of customers</a:t>
            </a:r>
          </a:p>
          <a:p>
            <a:pPr lvl="1"/>
            <a:endParaRPr lang="en-US" sz="2000" dirty="0"/>
          </a:p>
          <a:p>
            <a:pPr lvl="2"/>
            <a:endParaRPr lang="en-US" sz="1800" dirty="0"/>
          </a:p>
        </p:txBody>
      </p:sp>
      <p:sp>
        <p:nvSpPr>
          <p:cNvPr id="4" name="Title 3">
            <a:extLst>
              <a:ext uri="{FF2B5EF4-FFF2-40B4-BE49-F238E27FC236}">
                <a16:creationId xmlns:a16="http://schemas.microsoft.com/office/drawing/2014/main" id="{0E2AD2E7-414E-4656-808E-C9F951683534}"/>
              </a:ext>
            </a:extLst>
          </p:cNvPr>
          <p:cNvSpPr>
            <a:spLocks noGrp="1"/>
          </p:cNvSpPr>
          <p:nvPr>
            <p:ph type="title"/>
          </p:nvPr>
        </p:nvSpPr>
        <p:spPr/>
        <p:txBody>
          <a:bodyPr/>
          <a:lstStyle/>
          <a:p>
            <a:r>
              <a:rPr lang="en-US" dirty="0"/>
              <a:t>DATA UNDERSTANDING</a:t>
            </a:r>
          </a:p>
        </p:txBody>
      </p:sp>
    </p:spTree>
    <p:extLst>
      <p:ext uri="{BB962C8B-B14F-4D97-AF65-F5344CB8AC3E}">
        <p14:creationId xmlns:p14="http://schemas.microsoft.com/office/powerpoint/2010/main" val="737010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20240F-2369-4D92-AB67-B637DDBE26D5}"/>
              </a:ext>
            </a:extLst>
          </p:cNvPr>
          <p:cNvSpPr>
            <a:spLocks noGrp="1"/>
          </p:cNvSpPr>
          <p:nvPr>
            <p:ph type="sldNum" sz="quarter" idx="15"/>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977ACD5C-6326-432B-A03C-256501A4E4E3}"/>
              </a:ext>
            </a:extLst>
          </p:cNvPr>
          <p:cNvSpPr>
            <a:spLocks noGrp="1"/>
          </p:cNvSpPr>
          <p:nvPr>
            <p:ph type="body" sz="quarter" idx="12"/>
          </p:nvPr>
        </p:nvSpPr>
        <p:spPr>
          <a:xfrm>
            <a:off x="227012" y="1211580"/>
            <a:ext cx="8691561" cy="4882313"/>
          </a:xfrm>
        </p:spPr>
        <p:txBody>
          <a:bodyPr/>
          <a:lstStyle/>
          <a:p>
            <a:r>
              <a:rPr lang="en-US" sz="2000" dirty="0"/>
              <a:t>The 10000 samples were cleaned using the CLEAN function in Excel to eliminate non-printable characters from the text as shown in </a:t>
            </a:r>
            <a:r>
              <a:rPr lang="en-US" sz="2000" b="1" dirty="0">
                <a:hlinkClick r:id="rId2" action="ppaction://hlinksldjump"/>
              </a:rPr>
              <a:t>image 1.1</a:t>
            </a:r>
            <a:endParaRPr lang="en-US" sz="2000" b="1" dirty="0"/>
          </a:p>
          <a:p>
            <a:r>
              <a:rPr lang="en-US" sz="2000" dirty="0"/>
              <a:t>From the 10000 samples, copied the customer review column and pasted it in the text editor to create Nike.txt and Skecher.txt file </a:t>
            </a:r>
          </a:p>
          <a:p>
            <a:r>
              <a:rPr lang="en-US" sz="2000" dirty="0"/>
              <a:t>Loaded .txt file on </a:t>
            </a:r>
            <a:r>
              <a:rPr lang="en-US" sz="2000" dirty="0" err="1"/>
              <a:t>WORDij</a:t>
            </a:r>
            <a:r>
              <a:rPr lang="en-US" sz="2000" dirty="0"/>
              <a:t> to create a </a:t>
            </a:r>
            <a:r>
              <a:rPr lang="en-US" sz="2000" dirty="0" err="1"/>
              <a:t>.net</a:t>
            </a:r>
            <a:r>
              <a:rPr lang="en-US" sz="2000" dirty="0"/>
              <a:t> file and eliminate stop words using stopword.txt file</a:t>
            </a:r>
          </a:p>
          <a:p>
            <a:r>
              <a:rPr lang="en-US" sz="2000" dirty="0"/>
              <a:t>The ‘Drop words appearing less often than’, ‘Drop pairs appearing less often than’, and ‘Window size for extracting word pairs’ parameters were set to 3, 3, and 2 as shown in </a:t>
            </a:r>
            <a:r>
              <a:rPr lang="en-US" sz="2000" b="1" dirty="0">
                <a:hlinkClick r:id="rId3" action="ppaction://hlinksldjump"/>
              </a:rPr>
              <a:t>image 1.2</a:t>
            </a:r>
            <a:endParaRPr lang="en-US" sz="2000" b="1" dirty="0"/>
          </a:p>
          <a:p>
            <a:r>
              <a:rPr lang="en-US" sz="2000" dirty="0"/>
              <a:t>Analyzed both Nike.txt and Skecher.txt to obtain the network shown in </a:t>
            </a:r>
            <a:r>
              <a:rPr lang="en-US" sz="2000" b="1" dirty="0">
                <a:hlinkClick r:id="rId4" action="ppaction://hlinksldjump"/>
              </a:rPr>
              <a:t>image 1.3</a:t>
            </a:r>
            <a:r>
              <a:rPr lang="en-US" sz="2000" dirty="0">
                <a:hlinkClick r:id="rId4" action="ppaction://hlinksldjump"/>
              </a:rPr>
              <a:t> </a:t>
            </a:r>
            <a:r>
              <a:rPr lang="en-US" sz="2000" dirty="0"/>
              <a:t>and </a:t>
            </a:r>
            <a:r>
              <a:rPr lang="en-US" sz="2000" b="1" dirty="0">
                <a:hlinkClick r:id="rId5" action="ppaction://hlinksldjump"/>
              </a:rPr>
              <a:t>image 1.4</a:t>
            </a:r>
            <a:r>
              <a:rPr lang="en-US" sz="2000" dirty="0">
                <a:hlinkClick r:id="rId5" action="ppaction://hlinksldjump"/>
              </a:rPr>
              <a:t> </a:t>
            </a:r>
            <a:r>
              <a:rPr lang="en-US" sz="2000" dirty="0"/>
              <a:t>respectively</a:t>
            </a:r>
          </a:p>
          <a:p>
            <a:endParaRPr lang="en-US" sz="2000" b="1" dirty="0"/>
          </a:p>
        </p:txBody>
      </p:sp>
      <p:sp>
        <p:nvSpPr>
          <p:cNvPr id="4" name="Title 3">
            <a:extLst>
              <a:ext uri="{FF2B5EF4-FFF2-40B4-BE49-F238E27FC236}">
                <a16:creationId xmlns:a16="http://schemas.microsoft.com/office/drawing/2014/main" id="{6B8E116A-E8C9-487F-814E-BE1808C42D6A}"/>
              </a:ext>
            </a:extLst>
          </p:cNvPr>
          <p:cNvSpPr>
            <a:spLocks noGrp="1"/>
          </p:cNvSpPr>
          <p:nvPr>
            <p:ph type="title"/>
          </p:nvPr>
        </p:nvSpPr>
        <p:spPr/>
        <p:txBody>
          <a:bodyPr/>
          <a:lstStyle/>
          <a:p>
            <a:r>
              <a:rPr lang="en-US" dirty="0"/>
              <a:t>DATA PREPARATION</a:t>
            </a:r>
          </a:p>
        </p:txBody>
      </p:sp>
    </p:spTree>
    <p:extLst>
      <p:ext uri="{BB962C8B-B14F-4D97-AF65-F5344CB8AC3E}">
        <p14:creationId xmlns:p14="http://schemas.microsoft.com/office/powerpoint/2010/main" val="245579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A0A3F-8A2E-49C9-B324-1FEDEA33B7D8}"/>
              </a:ext>
            </a:extLst>
          </p:cNvPr>
          <p:cNvSpPr>
            <a:spLocks noGrp="1"/>
          </p:cNvSpPr>
          <p:nvPr>
            <p:ph type="sldNum" sz="quarter" idx="15"/>
          </p:nvPr>
        </p:nvSpPr>
        <p:spPr/>
        <p:txBody>
          <a:bodyPr/>
          <a:lstStyle/>
          <a:p>
            <a:fld id="{12342C3A-DD85-7843-B416-BD52AB030D59}" type="slidenum">
              <a:rPr lang="en-US" smtClean="0"/>
              <a:pPr/>
              <a:t>7</a:t>
            </a:fld>
            <a:endParaRPr lang="en-US" dirty="0"/>
          </a:p>
        </p:txBody>
      </p:sp>
      <p:sp>
        <p:nvSpPr>
          <p:cNvPr id="3" name="Text Placeholder 2">
            <a:extLst>
              <a:ext uri="{FF2B5EF4-FFF2-40B4-BE49-F238E27FC236}">
                <a16:creationId xmlns:a16="http://schemas.microsoft.com/office/drawing/2014/main" id="{8E25DCBB-AF8C-4AAC-9D03-8C765D57538C}"/>
              </a:ext>
            </a:extLst>
          </p:cNvPr>
          <p:cNvSpPr>
            <a:spLocks noGrp="1"/>
          </p:cNvSpPr>
          <p:nvPr>
            <p:ph type="body" sz="quarter" idx="12"/>
          </p:nvPr>
        </p:nvSpPr>
        <p:spPr>
          <a:xfrm>
            <a:off x="227012" y="1242060"/>
            <a:ext cx="8691561" cy="4851833"/>
          </a:xfrm>
        </p:spPr>
        <p:txBody>
          <a:bodyPr/>
          <a:lstStyle/>
          <a:p>
            <a:r>
              <a:rPr lang="en-US" sz="2000" dirty="0"/>
              <a:t>Used Gephi software to analyze both the text file</a:t>
            </a:r>
          </a:p>
          <a:p>
            <a:r>
              <a:rPr lang="en-US" sz="2000" dirty="0"/>
              <a:t>Analyzing Nike.txt and Skecher.txt in </a:t>
            </a:r>
            <a:r>
              <a:rPr lang="en-US" sz="2000" dirty="0" err="1"/>
              <a:t>WORDij</a:t>
            </a:r>
            <a:r>
              <a:rPr lang="en-US" sz="2000" dirty="0"/>
              <a:t>, generated Nike.net and </a:t>
            </a:r>
            <a:r>
              <a:rPr lang="en-US" sz="2000" dirty="0" err="1"/>
              <a:t>Skecher.Net</a:t>
            </a:r>
            <a:r>
              <a:rPr lang="en-US" sz="2000" dirty="0"/>
              <a:t> which were opened in Gephi to be analyzed</a:t>
            </a:r>
          </a:p>
          <a:p>
            <a:r>
              <a:rPr lang="en-US" sz="2000" dirty="0"/>
              <a:t>Initially there were 2311 nodes and 5867 edges in the Nike data, 2670 nodes and 8257 edges in the Skechers data</a:t>
            </a:r>
          </a:p>
          <a:p>
            <a:r>
              <a:rPr lang="en-US" sz="2000" dirty="0"/>
              <a:t>The Nodes and Edges for Nike were reduced to 35 nodes, 776 edges by setting the Degree Range filter to 62-547</a:t>
            </a:r>
          </a:p>
          <a:p>
            <a:r>
              <a:rPr lang="en-US" sz="2000" dirty="0"/>
              <a:t>The Nodes and Edges for Skecher were reduced to 33 nodes, 817 edges by setting the Degree Range filter to 83-764</a:t>
            </a:r>
          </a:p>
          <a:p>
            <a:r>
              <a:rPr lang="en-US" sz="2000" dirty="0"/>
              <a:t>Run the modularity at resolution 1.0 to create 3 communities for both Nike and Skechers</a:t>
            </a:r>
          </a:p>
          <a:p>
            <a:endParaRPr lang="en-US" sz="2000" dirty="0"/>
          </a:p>
        </p:txBody>
      </p:sp>
      <p:sp>
        <p:nvSpPr>
          <p:cNvPr id="4" name="Title 3">
            <a:extLst>
              <a:ext uri="{FF2B5EF4-FFF2-40B4-BE49-F238E27FC236}">
                <a16:creationId xmlns:a16="http://schemas.microsoft.com/office/drawing/2014/main" id="{DB1A53A0-3CCF-45A9-BFFA-D31B608A277B}"/>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17428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A0A3F-8A2E-49C9-B324-1FEDEA33B7D8}"/>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8E25DCBB-AF8C-4AAC-9D03-8C765D57538C}"/>
              </a:ext>
            </a:extLst>
          </p:cNvPr>
          <p:cNvSpPr>
            <a:spLocks noGrp="1"/>
          </p:cNvSpPr>
          <p:nvPr>
            <p:ph type="body" sz="quarter" idx="12"/>
          </p:nvPr>
        </p:nvSpPr>
        <p:spPr>
          <a:xfrm>
            <a:off x="227012" y="1242060"/>
            <a:ext cx="8691561" cy="4851833"/>
          </a:xfrm>
        </p:spPr>
        <p:txBody>
          <a:bodyPr/>
          <a:lstStyle/>
          <a:p>
            <a:r>
              <a:rPr lang="en-US" sz="2000" dirty="0"/>
              <a:t>Applied the </a:t>
            </a:r>
            <a:r>
              <a:rPr lang="en-US" sz="2000" dirty="0" err="1"/>
              <a:t>Fruchterman</a:t>
            </a:r>
            <a:r>
              <a:rPr lang="en-US" sz="2000" dirty="0"/>
              <a:t> </a:t>
            </a:r>
            <a:r>
              <a:rPr lang="en-US" sz="2000" dirty="0" err="1"/>
              <a:t>Reingold</a:t>
            </a:r>
            <a:r>
              <a:rPr lang="en-US" sz="2000" dirty="0"/>
              <a:t> layout to generate networks for Nike and Skechers shown in </a:t>
            </a:r>
            <a:r>
              <a:rPr lang="en-US" sz="2000" b="1" dirty="0">
                <a:hlinkClick r:id="rId2" action="ppaction://hlinksldjump"/>
              </a:rPr>
              <a:t>image 1.5 </a:t>
            </a:r>
            <a:r>
              <a:rPr lang="en-US" sz="2000" dirty="0"/>
              <a:t>and </a:t>
            </a:r>
            <a:r>
              <a:rPr lang="en-US" sz="2000" b="1" dirty="0">
                <a:hlinkClick r:id="rId3" action="ppaction://hlinksldjump"/>
              </a:rPr>
              <a:t>image 1.6 </a:t>
            </a:r>
            <a:r>
              <a:rPr lang="en-US" sz="2000" dirty="0"/>
              <a:t>respectively</a:t>
            </a:r>
          </a:p>
          <a:p>
            <a:r>
              <a:rPr lang="en-US" sz="2000" dirty="0"/>
              <a:t>The network for Nike shows a strong connection between ‘son’ and ‘love’ in cluster 1, ‘running’, ‘shoes’, and ‘great’ in cluster 0</a:t>
            </a:r>
          </a:p>
          <a:p>
            <a:r>
              <a:rPr lang="en-US" sz="2000" dirty="0"/>
              <a:t>The network for Skechers shows a strong connection between ‘daughter’ and ‘love’ in cluster 2, ‘shoes’, and ‘great’ in cluster 0, ‘day’ and ‘wear’ in cluster1</a:t>
            </a:r>
          </a:p>
          <a:p>
            <a:r>
              <a:rPr lang="en-US" sz="2000" dirty="0"/>
              <a:t>The above results explains that most of the Nike shoes were bought for boys and were running shoes, while most of the Skechers shoes were bought for girls and were daily wear shoes</a:t>
            </a:r>
          </a:p>
          <a:p>
            <a:r>
              <a:rPr lang="en-US" sz="2000" dirty="0"/>
              <a:t>The next step was to run Network Diameter, Page Rank and Avg. Clustering Coefficient to generate reports shown in </a:t>
            </a:r>
            <a:r>
              <a:rPr lang="en-US" sz="2000" b="1" dirty="0">
                <a:hlinkClick r:id="rId4" action="ppaction://hlinksldjump"/>
              </a:rPr>
              <a:t>image 1.7</a:t>
            </a:r>
            <a:r>
              <a:rPr lang="en-US" sz="2000" dirty="0"/>
              <a:t>, </a:t>
            </a:r>
            <a:r>
              <a:rPr lang="en-US" sz="2000" b="1" dirty="0">
                <a:hlinkClick r:id="rId5" action="ppaction://hlinksldjump"/>
              </a:rPr>
              <a:t>image 1.8</a:t>
            </a:r>
            <a:r>
              <a:rPr lang="en-US" sz="2000" dirty="0"/>
              <a:t>, </a:t>
            </a:r>
            <a:r>
              <a:rPr lang="en-US" sz="2000" b="1" dirty="0">
                <a:hlinkClick r:id="rId6" action="ppaction://hlinksldjump"/>
              </a:rPr>
              <a:t>image 1.9</a:t>
            </a:r>
            <a:r>
              <a:rPr lang="en-US" sz="2000" b="1" dirty="0"/>
              <a:t>, </a:t>
            </a:r>
            <a:r>
              <a:rPr lang="en-US" sz="2000" b="1" dirty="0">
                <a:hlinkClick r:id="rId7" action="ppaction://hlinksldjump"/>
              </a:rPr>
              <a:t>image 2.0</a:t>
            </a:r>
            <a:r>
              <a:rPr lang="en-US" sz="2000" b="1" dirty="0"/>
              <a:t>, </a:t>
            </a:r>
            <a:r>
              <a:rPr lang="en-US" sz="2000" b="1" dirty="0">
                <a:hlinkClick r:id="rId8" action="ppaction://hlinksldjump"/>
              </a:rPr>
              <a:t>image 2.1</a:t>
            </a:r>
            <a:r>
              <a:rPr lang="en-US" sz="2000" b="1" dirty="0"/>
              <a:t>, </a:t>
            </a:r>
            <a:r>
              <a:rPr lang="en-US" sz="2000" b="1" dirty="0">
                <a:hlinkClick r:id="rId9" action="ppaction://hlinksldjump"/>
              </a:rPr>
              <a:t>image 2.2</a:t>
            </a:r>
            <a:endParaRPr lang="en-US" sz="2000" b="1" dirty="0"/>
          </a:p>
          <a:p>
            <a:endParaRPr lang="en-US" sz="2000" dirty="0"/>
          </a:p>
          <a:p>
            <a:endParaRPr lang="en-US" sz="2400" dirty="0"/>
          </a:p>
        </p:txBody>
      </p:sp>
      <p:sp>
        <p:nvSpPr>
          <p:cNvPr id="4" name="Title 3">
            <a:extLst>
              <a:ext uri="{FF2B5EF4-FFF2-40B4-BE49-F238E27FC236}">
                <a16:creationId xmlns:a16="http://schemas.microsoft.com/office/drawing/2014/main" id="{DB1A53A0-3CCF-45A9-BFFA-D31B608A277B}"/>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245531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5C4243-E5F5-40EF-B607-7779FFA1D510}"/>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C14E5597-D294-48AF-807B-8306A5680A3B}"/>
              </a:ext>
            </a:extLst>
          </p:cNvPr>
          <p:cNvSpPr>
            <a:spLocks noGrp="1"/>
          </p:cNvSpPr>
          <p:nvPr>
            <p:ph type="body" sz="quarter" idx="12"/>
          </p:nvPr>
        </p:nvSpPr>
        <p:spPr>
          <a:xfrm>
            <a:off x="227012" y="1211580"/>
            <a:ext cx="8691561" cy="4882313"/>
          </a:xfrm>
        </p:spPr>
        <p:txBody>
          <a:bodyPr/>
          <a:lstStyle/>
          <a:p>
            <a:r>
              <a:rPr lang="en-US" sz="2000" dirty="0"/>
              <a:t>Analyzing the spreadsheet generated for both Nike and Skechers in Gephi by focusing on Modularity class to determine possible sentiments by customers as shown in </a:t>
            </a:r>
            <a:r>
              <a:rPr lang="en-US" sz="2000" b="1" dirty="0">
                <a:hlinkClick r:id="rId2" action="ppaction://hlinksldjump"/>
              </a:rPr>
              <a:t>image 2.3</a:t>
            </a:r>
            <a:r>
              <a:rPr lang="en-US" sz="2000" dirty="0">
                <a:hlinkClick r:id="rId2" action="ppaction://hlinksldjump"/>
              </a:rPr>
              <a:t> </a:t>
            </a:r>
            <a:r>
              <a:rPr lang="en-US" sz="2000" dirty="0"/>
              <a:t>and </a:t>
            </a:r>
            <a:r>
              <a:rPr lang="en-US" sz="2000" b="1" dirty="0">
                <a:hlinkClick r:id="rId3" action="ppaction://hlinksldjump"/>
              </a:rPr>
              <a:t>image 2.4</a:t>
            </a:r>
            <a:r>
              <a:rPr lang="en-US" sz="2000" dirty="0">
                <a:hlinkClick r:id="rId3" action="ppaction://hlinksldjump"/>
              </a:rPr>
              <a:t> </a:t>
            </a:r>
            <a:r>
              <a:rPr lang="en-US" sz="2000" dirty="0"/>
              <a:t>respectively</a:t>
            </a:r>
          </a:p>
          <a:p>
            <a:r>
              <a:rPr lang="en-US" sz="2000" dirty="0"/>
              <a:t>For Nike: in class 0, the possible sentiments could be perfect fitting, great looks, comfortable for running. In class 1, bought for son and he loves the shoes. In class 2, the shoes are a little narrow to fit in the feet.</a:t>
            </a:r>
          </a:p>
          <a:p>
            <a:r>
              <a:rPr lang="en-US" sz="2000" dirty="0"/>
              <a:t>For  Skechers: in class 0, the possible sentiments could be great looks, comfortable wearing to work, good price. In class 1, perfect for daily wear, a little wide for feet. In class 2, daughter loves the shoes</a:t>
            </a:r>
          </a:p>
          <a:p>
            <a:pPr marL="0" indent="0">
              <a:buNone/>
            </a:pPr>
            <a:endParaRPr lang="en-US" sz="2000" dirty="0"/>
          </a:p>
          <a:p>
            <a:endParaRPr lang="en-US" sz="2400" b="1" dirty="0"/>
          </a:p>
        </p:txBody>
      </p:sp>
      <p:sp>
        <p:nvSpPr>
          <p:cNvPr id="4" name="Title 3">
            <a:extLst>
              <a:ext uri="{FF2B5EF4-FFF2-40B4-BE49-F238E27FC236}">
                <a16:creationId xmlns:a16="http://schemas.microsoft.com/office/drawing/2014/main" id="{A4F112EF-EB05-4888-B835-55313A3752E7}"/>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1495791317"/>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44157</TotalTime>
  <Words>1061</Words>
  <Application>Microsoft Office PowerPoint</Application>
  <PresentationFormat>On-screen Show (4:3)</PresentationFormat>
  <Paragraphs>123</Paragraphs>
  <Slides>27</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27</vt:i4>
      </vt:variant>
    </vt:vector>
  </HeadingPairs>
  <TitlesOfParts>
    <vt:vector size="41" baseType="lpstr">
      <vt:lpstr>Arial</vt:lpstr>
      <vt:lpstr>Calibri</vt:lpstr>
      <vt:lpstr>Century Gothic</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CONTENTS</vt:lpstr>
      <vt:lpstr>PowerPoint Presentation</vt:lpstr>
      <vt:lpstr>BUSINESS UNDERSTANDING</vt:lpstr>
      <vt:lpstr>DATA UNDERSTANDING</vt:lpstr>
      <vt:lpstr>DATA PREPARATION</vt:lpstr>
      <vt:lpstr>MODELING</vt:lpstr>
      <vt:lpstr>MODELING</vt:lpstr>
      <vt:lpstr>MODELING</vt:lpstr>
      <vt:lpstr>EVALUATION</vt:lpstr>
      <vt:lpstr>DEPLOYMENT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lpstr>ATTACHMENT</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Harsh Shah</cp:lastModifiedBy>
  <cp:revision>1025</cp:revision>
  <cp:lastPrinted>2016-08-09T14:57:31Z</cp:lastPrinted>
  <dcterms:created xsi:type="dcterms:W3CDTF">2013-11-01T14:42:31Z</dcterms:created>
  <dcterms:modified xsi:type="dcterms:W3CDTF">2020-04-25T01:54:18Z</dcterms:modified>
</cp:coreProperties>
</file>